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6" r:id="rId5"/>
    <p:sldId id="277" r:id="rId6"/>
    <p:sldId id="282" r:id="rId7"/>
    <p:sldId id="283" r:id="rId8"/>
    <p:sldId id="284" r:id="rId9"/>
    <p:sldId id="285" r:id="rId10"/>
    <p:sldId id="286" r:id="rId11"/>
    <p:sldId id="287" r:id="rId12"/>
    <p:sldId id="288" r:id="rId13"/>
    <p:sldId id="289" r:id="rId14"/>
    <p:sldId id="290" r:id="rId15"/>
    <p:sldId id="292" r:id="rId16"/>
    <p:sldId id="274" r:id="rId17"/>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6"/>
    <a:srgbClr val="D61007"/>
    <a:srgbClr val="FFF9F9"/>
    <a:srgbClr val="FC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859"/>
  </p:normalViewPr>
  <p:slideViewPr>
    <p:cSldViewPr snapToGrid="0" snapToObjects="1">
      <p:cViewPr varScale="1">
        <p:scale>
          <a:sx n="86" d="100"/>
          <a:sy n="86" d="100"/>
        </p:scale>
        <p:origin x="7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195-C105-0449-A9FB-2FE435DB0E4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A"/>
          </a:p>
        </p:txBody>
      </p:sp>
      <p:sp>
        <p:nvSpPr>
          <p:cNvPr id="3" name="Subtitle 2">
            <a:extLst>
              <a:ext uri="{FF2B5EF4-FFF2-40B4-BE49-F238E27FC236}">
                <a16:creationId xmlns:a16="http://schemas.microsoft.com/office/drawing/2014/main" id="{BA8EB931-343D-8044-8637-4558C2C953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4" name="Date Placeholder 3">
            <a:extLst>
              <a:ext uri="{FF2B5EF4-FFF2-40B4-BE49-F238E27FC236}">
                <a16:creationId xmlns:a16="http://schemas.microsoft.com/office/drawing/2014/main" id="{EE5F8CB1-F1B8-9045-814C-D5CD93A01E5B}"/>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3F12D01A-7743-A64D-A1EF-CCAE9495163F}"/>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340F9D0-38CD-C648-B2C5-DC17F682EE02}"/>
              </a:ext>
            </a:extLst>
          </p:cNvPr>
          <p:cNvSpPr>
            <a:spLocks noGrp="1"/>
          </p:cNvSpPr>
          <p:nvPr>
            <p:ph type="sldNum" sz="quarter" idx="12"/>
          </p:nvPr>
        </p:nvSpPr>
        <p:spPr/>
        <p:txBody>
          <a:bodyPr/>
          <a:lstStyle/>
          <a:p>
            <a:fld id="{885FA410-3B96-DD46-93FA-33D9F53699DF}" type="slidenum">
              <a:rPr lang="en-UA" smtClean="0"/>
              <a:t>‹№›</a:t>
            </a:fld>
            <a:endParaRPr lang="en-UA"/>
          </a:p>
        </p:txBody>
      </p:sp>
      <p:pic>
        <p:nvPicPr>
          <p:cNvPr id="8" name="Picture 7">
            <a:extLst>
              <a:ext uri="{FF2B5EF4-FFF2-40B4-BE49-F238E27FC236}">
                <a16:creationId xmlns:a16="http://schemas.microsoft.com/office/drawing/2014/main" id="{587605B8-375F-1843-BF1B-A07EAA3025C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016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A562-1123-6F4D-AC96-517024E7B1B1}"/>
              </a:ext>
            </a:extLst>
          </p:cNvPr>
          <p:cNvSpPr>
            <a:spLocks noGrp="1"/>
          </p:cNvSpPr>
          <p:nvPr>
            <p:ph type="title"/>
          </p:nvPr>
        </p:nvSpPr>
        <p:spPr/>
        <p:txBody>
          <a:bodyPr/>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23B56592-0C8C-E347-A1F7-BBE5577243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8D7726ED-B77B-664D-A274-7A7CCD027D8B}"/>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FE30090F-1151-164B-AAF9-4EFBDE029446}"/>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AB4D58B-919E-534A-A566-5A5D109BAF22}"/>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306516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6DDF1-F418-BB4A-8652-DF89E15496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59E161D4-679C-534E-B18C-1B81BCF222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5BF33A01-0B81-2D43-B649-2836A589E626}"/>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B328EBEE-2952-2D46-8D62-815BF5F9AF4F}"/>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2B5146B3-25DA-E540-AF7E-0FFD25E8E233}"/>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289530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EB7E-2DBD-F946-A1A5-C366275F409B}"/>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9D6432A4-B009-7042-A240-007D64F3E4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8BE63B0C-D58B-0945-9A07-0C271DF8C6D4}"/>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E891B56A-D44E-AD49-8D86-2114B8A1BAF1}"/>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A95A6A71-91DF-A745-B741-69EC0D9893E7}"/>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2327529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499E-A806-E44C-9B98-0CFFCD8CE5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A"/>
          </a:p>
        </p:txBody>
      </p:sp>
      <p:sp>
        <p:nvSpPr>
          <p:cNvPr id="3" name="Text Placeholder 2">
            <a:extLst>
              <a:ext uri="{FF2B5EF4-FFF2-40B4-BE49-F238E27FC236}">
                <a16:creationId xmlns:a16="http://schemas.microsoft.com/office/drawing/2014/main" id="{45DD87B9-888E-1A4F-8C17-F74D37F49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6AA31F-6BB4-8440-9118-4B339681D5FE}"/>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31F0AB5D-1641-0F43-BC12-1DC63241D665}"/>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AA0029A-420E-BA4C-8DC2-8D2221E60350}"/>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325490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F40C-AD01-884C-B005-610B0E8E03D2}"/>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A3515A58-27AC-2843-AA89-66B8B25009B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7147D573-63D4-8F44-A1C0-FCD71D515B0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Date Placeholder 4">
            <a:extLst>
              <a:ext uri="{FF2B5EF4-FFF2-40B4-BE49-F238E27FC236}">
                <a16:creationId xmlns:a16="http://schemas.microsoft.com/office/drawing/2014/main" id="{6EBA4D90-E6BC-024D-A9F6-1F04A2646659}"/>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6" name="Footer Placeholder 5">
            <a:extLst>
              <a:ext uri="{FF2B5EF4-FFF2-40B4-BE49-F238E27FC236}">
                <a16:creationId xmlns:a16="http://schemas.microsoft.com/office/drawing/2014/main" id="{F52CBA43-E42A-C943-9A98-D9974B128AA9}"/>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B541BBD-B66D-984B-BDCB-725B6A6B7F73}"/>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1616697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A07-09FE-A644-8F3F-5FA195181A06}"/>
              </a:ext>
            </a:extLst>
          </p:cNvPr>
          <p:cNvSpPr>
            <a:spLocks noGrp="1"/>
          </p:cNvSpPr>
          <p:nvPr>
            <p:ph type="title"/>
          </p:nvPr>
        </p:nvSpPr>
        <p:spPr>
          <a:xfrm>
            <a:off x="839788" y="365125"/>
            <a:ext cx="10515600" cy="1325563"/>
          </a:xfrm>
        </p:spPr>
        <p:txBody>
          <a:bodyPr/>
          <a:lstStyle/>
          <a:p>
            <a:r>
              <a:rPr lang="en-GB"/>
              <a:t>Click to edit Master title style</a:t>
            </a:r>
            <a:endParaRPr lang="en-UA"/>
          </a:p>
        </p:txBody>
      </p:sp>
      <p:sp>
        <p:nvSpPr>
          <p:cNvPr id="3" name="Text Placeholder 2">
            <a:extLst>
              <a:ext uri="{FF2B5EF4-FFF2-40B4-BE49-F238E27FC236}">
                <a16:creationId xmlns:a16="http://schemas.microsoft.com/office/drawing/2014/main" id="{3AC34D38-4673-4849-BE7A-61C1A2ED9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3BB178-1A55-294D-A5FA-EFF0AA5193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Text Placeholder 4">
            <a:extLst>
              <a:ext uri="{FF2B5EF4-FFF2-40B4-BE49-F238E27FC236}">
                <a16:creationId xmlns:a16="http://schemas.microsoft.com/office/drawing/2014/main" id="{7FB1F9A2-1C07-9844-83C2-4B430CE10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A425AE-0215-DB44-9C85-2FFBE6BC4F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Date Placeholder 6">
            <a:extLst>
              <a:ext uri="{FF2B5EF4-FFF2-40B4-BE49-F238E27FC236}">
                <a16:creationId xmlns:a16="http://schemas.microsoft.com/office/drawing/2014/main" id="{58F1BCD8-1677-1041-A4D1-6A5B1E1BEE37}"/>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8" name="Footer Placeholder 7">
            <a:extLst>
              <a:ext uri="{FF2B5EF4-FFF2-40B4-BE49-F238E27FC236}">
                <a16:creationId xmlns:a16="http://schemas.microsoft.com/office/drawing/2014/main" id="{7C3BD160-8BB5-EC4F-B29A-FF7AD6B41151}"/>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4C05B4D0-D697-7C41-B05C-16D721978FA5}"/>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4093889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A8C7-3261-B346-847B-30BFBABF0FA9}"/>
              </a:ext>
            </a:extLst>
          </p:cNvPr>
          <p:cNvSpPr>
            <a:spLocks noGrp="1"/>
          </p:cNvSpPr>
          <p:nvPr>
            <p:ph type="title"/>
          </p:nvPr>
        </p:nvSpPr>
        <p:spPr/>
        <p:txBody>
          <a:bodyPr/>
          <a:lstStyle/>
          <a:p>
            <a:r>
              <a:rPr lang="en-GB"/>
              <a:t>Click to edit Master title style</a:t>
            </a:r>
            <a:endParaRPr lang="en-UA"/>
          </a:p>
        </p:txBody>
      </p:sp>
      <p:sp>
        <p:nvSpPr>
          <p:cNvPr id="3" name="Date Placeholder 2">
            <a:extLst>
              <a:ext uri="{FF2B5EF4-FFF2-40B4-BE49-F238E27FC236}">
                <a16:creationId xmlns:a16="http://schemas.microsoft.com/office/drawing/2014/main" id="{60852E49-FE7C-E14F-8E2F-2C3180DA6AB2}"/>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4" name="Footer Placeholder 3">
            <a:extLst>
              <a:ext uri="{FF2B5EF4-FFF2-40B4-BE49-F238E27FC236}">
                <a16:creationId xmlns:a16="http://schemas.microsoft.com/office/drawing/2014/main" id="{40B7DDC9-75FE-BC41-A1FC-C9C2221B2D66}"/>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38E2A1E3-13B0-4C44-BCAD-61A1E3957CD4}"/>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2712725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CB02-52A4-D44E-A76E-634F061EFF96}"/>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3" name="Footer Placeholder 2">
            <a:extLst>
              <a:ext uri="{FF2B5EF4-FFF2-40B4-BE49-F238E27FC236}">
                <a16:creationId xmlns:a16="http://schemas.microsoft.com/office/drawing/2014/main" id="{D06EB864-22BF-4840-AA08-7E155F39507C}"/>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2CF813FD-6ADC-1B4B-8D24-441A003E2EC8}"/>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2816435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DC22-CD07-084C-9029-17B81BF9CB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Content Placeholder 2">
            <a:extLst>
              <a:ext uri="{FF2B5EF4-FFF2-40B4-BE49-F238E27FC236}">
                <a16:creationId xmlns:a16="http://schemas.microsoft.com/office/drawing/2014/main" id="{F6B4E8EE-3FF7-9145-8098-82BB3D112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Text Placeholder 3">
            <a:extLst>
              <a:ext uri="{FF2B5EF4-FFF2-40B4-BE49-F238E27FC236}">
                <a16:creationId xmlns:a16="http://schemas.microsoft.com/office/drawing/2014/main" id="{B4CF1687-C97D-8A49-8117-5B23280B4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2D009-E375-1446-B13C-1FEEF8D75688}"/>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6" name="Footer Placeholder 5">
            <a:extLst>
              <a:ext uri="{FF2B5EF4-FFF2-40B4-BE49-F238E27FC236}">
                <a16:creationId xmlns:a16="http://schemas.microsoft.com/office/drawing/2014/main" id="{A0AA1FF5-0F7C-D34F-9D77-B249E1101BE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15017B3A-C53A-9246-BF99-9BFA49CAB5A8}"/>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1011202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C026-8D10-9C4B-ABF9-CF286AA91D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Picture Placeholder 2">
            <a:extLst>
              <a:ext uri="{FF2B5EF4-FFF2-40B4-BE49-F238E27FC236}">
                <a16:creationId xmlns:a16="http://schemas.microsoft.com/office/drawing/2014/main" id="{8262F69A-76D3-A94D-9327-D7839E6BB6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B66E33E9-ABD1-3843-A855-85A35582F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A3464C-2B34-6D46-9081-C3108F8CBEE7}"/>
              </a:ext>
            </a:extLst>
          </p:cNvPr>
          <p:cNvSpPr>
            <a:spLocks noGrp="1"/>
          </p:cNvSpPr>
          <p:nvPr>
            <p:ph type="dt" sz="half" idx="10"/>
          </p:nvPr>
        </p:nvSpPr>
        <p:spPr/>
        <p:txBody>
          <a:bodyPr/>
          <a:lstStyle/>
          <a:p>
            <a:fld id="{EDFDA979-FA07-5548-88E0-15C2F5FBA35A}" type="datetimeFigureOut">
              <a:rPr lang="en-UA" smtClean="0"/>
              <a:t>06/28/2023</a:t>
            </a:fld>
            <a:endParaRPr lang="en-UA"/>
          </a:p>
        </p:txBody>
      </p:sp>
      <p:sp>
        <p:nvSpPr>
          <p:cNvPr id="6" name="Footer Placeholder 5">
            <a:extLst>
              <a:ext uri="{FF2B5EF4-FFF2-40B4-BE49-F238E27FC236}">
                <a16:creationId xmlns:a16="http://schemas.microsoft.com/office/drawing/2014/main" id="{88193454-9970-0543-A50A-855B228C3BBB}"/>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C143592F-2038-C640-8D70-0784CDA41054}"/>
              </a:ext>
            </a:extLst>
          </p:cNvPr>
          <p:cNvSpPr>
            <a:spLocks noGrp="1"/>
          </p:cNvSpPr>
          <p:nvPr>
            <p:ph type="sldNum" sz="quarter" idx="12"/>
          </p:nvPr>
        </p:nvSpPr>
        <p:spPr/>
        <p:txBody>
          <a:bodyPr/>
          <a:lstStyle/>
          <a:p>
            <a:fld id="{885FA410-3B96-DD46-93FA-33D9F53699DF}" type="slidenum">
              <a:rPr lang="en-UA" smtClean="0"/>
              <a:t>‹№›</a:t>
            </a:fld>
            <a:endParaRPr lang="en-UA"/>
          </a:p>
        </p:txBody>
      </p:sp>
    </p:spTree>
    <p:extLst>
      <p:ext uri="{BB962C8B-B14F-4D97-AF65-F5344CB8AC3E}">
        <p14:creationId xmlns:p14="http://schemas.microsoft.com/office/powerpoint/2010/main" val="3230416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39724-7379-7345-BF21-A7B085BAB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A"/>
          </a:p>
        </p:txBody>
      </p:sp>
      <p:sp>
        <p:nvSpPr>
          <p:cNvPr id="3" name="Text Placeholder 2">
            <a:extLst>
              <a:ext uri="{FF2B5EF4-FFF2-40B4-BE49-F238E27FC236}">
                <a16:creationId xmlns:a16="http://schemas.microsoft.com/office/drawing/2014/main" id="{377B3DF6-F243-C346-9EFD-F1B232846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8097B167-B9ED-1A47-8B66-D46DBC181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FDA979-FA07-5548-88E0-15C2F5FBA35A}" type="datetimeFigureOut">
              <a:rPr lang="en-UA" smtClean="0"/>
              <a:t>06/28/2023</a:t>
            </a:fld>
            <a:endParaRPr lang="en-UA"/>
          </a:p>
        </p:txBody>
      </p:sp>
      <p:sp>
        <p:nvSpPr>
          <p:cNvPr id="5" name="Footer Placeholder 4">
            <a:extLst>
              <a:ext uri="{FF2B5EF4-FFF2-40B4-BE49-F238E27FC236}">
                <a16:creationId xmlns:a16="http://schemas.microsoft.com/office/drawing/2014/main" id="{0EFC1FB9-BA07-4D4F-9EF0-1DA84D1B98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AE403589-F2F3-2045-8B39-41873FE94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FA410-3B96-DD46-93FA-33D9F53699DF}" type="slidenum">
              <a:rPr lang="en-UA" smtClean="0"/>
              <a:t>‹№›</a:t>
            </a:fld>
            <a:endParaRPr lang="en-UA"/>
          </a:p>
        </p:txBody>
      </p:sp>
      <p:pic>
        <p:nvPicPr>
          <p:cNvPr id="8" name="Picture 7">
            <a:extLst>
              <a:ext uri="{FF2B5EF4-FFF2-40B4-BE49-F238E27FC236}">
                <a16:creationId xmlns:a16="http://schemas.microsoft.com/office/drawing/2014/main" id="{4BBB452D-0902-594A-B7D5-9D29EDF62CDA}"/>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617062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7996-4F16-F94F-BB59-52777B282E38}"/>
              </a:ext>
            </a:extLst>
          </p:cNvPr>
          <p:cNvSpPr>
            <a:spLocks noGrp="1"/>
          </p:cNvSpPr>
          <p:nvPr>
            <p:ph type="ctrTitle"/>
          </p:nvPr>
        </p:nvSpPr>
        <p:spPr>
          <a:xfrm>
            <a:off x="1320800" y="2089385"/>
            <a:ext cx="9144000" cy="1526959"/>
          </a:xfrm>
        </p:spPr>
        <p:txBody>
          <a:bodyPr>
            <a:normAutofit fontScale="90000"/>
          </a:bodyPr>
          <a:lstStyle/>
          <a:p>
            <a:r>
              <a:rPr lang="en-US" sz="5400" dirty="0">
                <a:solidFill>
                  <a:srgbClr val="003056"/>
                </a:solidFill>
                <a:latin typeface="Bahnschrift SemiBold" panose="020B0502040204020203" pitchFamily="34" charset="0"/>
                <a:cs typeface="Arial" panose="020B0604020202020204" pitchFamily="34" charset="0"/>
              </a:rPr>
              <a:t>Coursework on the topic: </a:t>
            </a:r>
            <a:br>
              <a:rPr lang="en-US" sz="5400" dirty="0">
                <a:solidFill>
                  <a:srgbClr val="003056"/>
                </a:solidFill>
                <a:latin typeface="Bahnschrift SemiBold" panose="020B0502040204020203" pitchFamily="34" charset="0"/>
                <a:cs typeface="Arial" panose="020B0604020202020204" pitchFamily="34" charset="0"/>
              </a:rPr>
            </a:br>
            <a:r>
              <a:rPr lang="uk-UA" sz="5400" dirty="0">
                <a:solidFill>
                  <a:srgbClr val="003056"/>
                </a:solidFill>
                <a:latin typeface="Bahnschrift SemiBold" panose="020B0502040204020203" pitchFamily="34" charset="0"/>
                <a:cs typeface="Arial" panose="020B0604020202020204" pitchFamily="34" charset="0"/>
              </a:rPr>
              <a:t>«</a:t>
            </a:r>
            <a:r>
              <a:rPr lang="en-US" sz="5400" dirty="0">
                <a:solidFill>
                  <a:srgbClr val="003056"/>
                </a:solidFill>
                <a:latin typeface="Bahnschrift SemiBold" panose="020B0502040204020203" pitchFamily="34" charset="0"/>
                <a:cs typeface="Arial" panose="020B0604020202020204" pitchFamily="34" charset="0"/>
              </a:rPr>
              <a:t>Farm Information System</a:t>
            </a:r>
            <a:r>
              <a:rPr lang="uk-UA" sz="5400" dirty="0">
                <a:solidFill>
                  <a:srgbClr val="003056"/>
                </a:solidFill>
                <a:latin typeface="Bahnschrift SemiBold" panose="020B0502040204020203" pitchFamily="34" charset="0"/>
                <a:cs typeface="Arial" panose="020B0604020202020204" pitchFamily="34" charset="0"/>
              </a:rPr>
              <a:t>»</a:t>
            </a:r>
            <a:endParaRPr lang="en-UA" sz="5400" dirty="0">
              <a:solidFill>
                <a:srgbClr val="003056"/>
              </a:solidFill>
              <a:latin typeface="Bahnschrift SemiBold" panose="020B0502040204020203" pitchFamily="34" charset="0"/>
              <a:cs typeface="Arial" panose="020B0604020202020204" pitchFamily="34" charset="0"/>
            </a:endParaRPr>
          </a:p>
        </p:txBody>
      </p:sp>
      <p:sp>
        <p:nvSpPr>
          <p:cNvPr id="3" name="Subtitle 2">
            <a:extLst>
              <a:ext uri="{FF2B5EF4-FFF2-40B4-BE49-F238E27FC236}">
                <a16:creationId xmlns:a16="http://schemas.microsoft.com/office/drawing/2014/main" id="{D224DE36-3E59-D44C-B15D-A563B58E0DF9}"/>
              </a:ext>
            </a:extLst>
          </p:cNvPr>
          <p:cNvSpPr>
            <a:spLocks noGrp="1"/>
          </p:cNvSpPr>
          <p:nvPr>
            <p:ph type="subTitle" idx="1"/>
          </p:nvPr>
        </p:nvSpPr>
        <p:spPr>
          <a:xfrm>
            <a:off x="2105856" y="3881186"/>
            <a:ext cx="4490252" cy="1526959"/>
          </a:xfrm>
        </p:spPr>
        <p:txBody>
          <a:bodyPr>
            <a:normAutofit/>
          </a:bodyPr>
          <a:lstStyle/>
          <a:p>
            <a:pPr algn="l">
              <a:lnSpc>
                <a:spcPct val="110000"/>
              </a:lnSpc>
              <a:spcBef>
                <a:spcPct val="0"/>
              </a:spcBef>
            </a:pPr>
            <a:r>
              <a:rPr lang="en-US" sz="2000" dirty="0">
                <a:solidFill>
                  <a:srgbClr val="003056"/>
                </a:solidFill>
                <a:latin typeface="Bahnschrift SemiBold" panose="020B0502040204020203" pitchFamily="34" charset="0"/>
                <a:ea typeface="+mj-ea"/>
                <a:cs typeface="Arial" panose="020B0604020202020204" pitchFamily="34" charset="0"/>
              </a:rPr>
              <a:t>Created by a student of group </a:t>
            </a:r>
            <a:r>
              <a:rPr lang="uk-UA" sz="2000" dirty="0">
                <a:solidFill>
                  <a:srgbClr val="003056"/>
                </a:solidFill>
                <a:latin typeface="Bahnschrift SemiBold" panose="020B0502040204020203" pitchFamily="34" charset="0"/>
                <a:ea typeface="+mj-ea"/>
                <a:cs typeface="Arial" panose="020B0604020202020204" pitchFamily="34" charset="0"/>
              </a:rPr>
              <a:t>КС-20</a:t>
            </a:r>
          </a:p>
          <a:p>
            <a:pPr algn="l">
              <a:lnSpc>
                <a:spcPct val="110000"/>
              </a:lnSpc>
              <a:spcBef>
                <a:spcPct val="0"/>
              </a:spcBef>
            </a:pPr>
            <a:r>
              <a:rPr lang="uk-UA" sz="2000" dirty="0">
                <a:solidFill>
                  <a:srgbClr val="003056"/>
                </a:solidFill>
                <a:latin typeface="Bahnschrift SemiBold" panose="020B0502040204020203" pitchFamily="34" charset="0"/>
                <a:ea typeface="+mj-ea"/>
                <a:cs typeface="Arial" panose="020B0604020202020204" pitchFamily="34" charset="0"/>
              </a:rPr>
              <a:t>Царенком Р.М.</a:t>
            </a:r>
          </a:p>
          <a:p>
            <a:pPr algn="l">
              <a:lnSpc>
                <a:spcPct val="110000"/>
              </a:lnSpc>
              <a:spcBef>
                <a:spcPct val="0"/>
              </a:spcBef>
            </a:pPr>
            <a:r>
              <a:rPr lang="en-US" sz="2000" dirty="0">
                <a:solidFill>
                  <a:srgbClr val="003056"/>
                </a:solidFill>
                <a:latin typeface="Bahnschrift SemiBold" panose="020B0502040204020203" pitchFamily="34" charset="0"/>
                <a:ea typeface="+mj-ea"/>
                <a:cs typeface="Arial" panose="020B0604020202020204" pitchFamily="34" charset="0"/>
              </a:rPr>
              <a:t>Head: senior lecturer</a:t>
            </a:r>
            <a:endParaRPr lang="uk-UA" sz="2000" dirty="0">
              <a:solidFill>
                <a:srgbClr val="003056"/>
              </a:solidFill>
              <a:latin typeface="Bahnschrift SemiBold" panose="020B0502040204020203" pitchFamily="34" charset="0"/>
              <a:ea typeface="+mj-ea"/>
              <a:cs typeface="Arial" panose="020B0604020202020204" pitchFamily="34" charset="0"/>
            </a:endParaRPr>
          </a:p>
          <a:p>
            <a:pPr algn="l">
              <a:lnSpc>
                <a:spcPct val="110000"/>
              </a:lnSpc>
              <a:spcBef>
                <a:spcPct val="0"/>
              </a:spcBef>
            </a:pPr>
            <a:r>
              <a:rPr lang="uk-UA" sz="2000" dirty="0" err="1">
                <a:solidFill>
                  <a:srgbClr val="003056"/>
                </a:solidFill>
                <a:latin typeface="Bahnschrift SemiBold" panose="020B0502040204020203" pitchFamily="34" charset="0"/>
                <a:ea typeface="+mj-ea"/>
                <a:cs typeface="Arial" panose="020B0604020202020204" pitchFamily="34" charset="0"/>
              </a:rPr>
              <a:t>Гребенович</a:t>
            </a:r>
            <a:r>
              <a:rPr lang="uk-UA" sz="2000" dirty="0">
                <a:solidFill>
                  <a:srgbClr val="003056"/>
                </a:solidFill>
                <a:latin typeface="Bahnschrift SemiBold" panose="020B0502040204020203" pitchFamily="34" charset="0"/>
                <a:ea typeface="+mj-ea"/>
                <a:cs typeface="Arial" panose="020B0604020202020204" pitchFamily="34" charset="0"/>
              </a:rPr>
              <a:t> Ю.Є.</a:t>
            </a:r>
          </a:p>
        </p:txBody>
      </p:sp>
    </p:spTree>
    <p:extLst>
      <p:ext uri="{BB962C8B-B14F-4D97-AF65-F5344CB8AC3E}">
        <p14:creationId xmlns:p14="http://schemas.microsoft.com/office/powerpoint/2010/main" val="808199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2. </a:t>
            </a:r>
            <a:r>
              <a:rPr lang="en-US" sz="2800" dirty="0">
                <a:solidFill>
                  <a:srgbClr val="003056"/>
                </a:solidFill>
                <a:latin typeface="Bahnschrift SemiBold" panose="020B0502040204020203" pitchFamily="34" charset="0"/>
              </a:rPr>
              <a:t>Database design</a:t>
            </a:r>
            <a:r>
              <a:rPr lang="uk-UA" sz="2800" dirty="0">
                <a:solidFill>
                  <a:srgbClr val="003056"/>
                </a:solidFill>
                <a:latin typeface="Bahnschrift SemiBold" panose="020B0502040204020203" pitchFamily="34" charset="0"/>
              </a:rPr>
              <a:t>: </a:t>
            </a:r>
          </a:p>
        </p:txBody>
      </p:sp>
      <p:pic>
        <p:nvPicPr>
          <p:cNvPr id="5" name="Рисунок 4">
            <a:extLst>
              <a:ext uri="{FF2B5EF4-FFF2-40B4-BE49-F238E27FC236}">
                <a16:creationId xmlns:a16="http://schemas.microsoft.com/office/drawing/2014/main" id="{A9DC8E7A-7353-4582-9385-242CC2E085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0696" y="751255"/>
            <a:ext cx="10110608" cy="5433551"/>
          </a:xfrm>
          <a:prstGeom prst="rect">
            <a:avLst/>
          </a:prstGeom>
          <a:noFill/>
          <a:ln>
            <a:noFill/>
          </a:ln>
        </p:spPr>
      </p:pic>
      <p:sp>
        <p:nvSpPr>
          <p:cNvPr id="7" name="Прямокутник 6">
            <a:extLst>
              <a:ext uri="{FF2B5EF4-FFF2-40B4-BE49-F238E27FC236}">
                <a16:creationId xmlns:a16="http://schemas.microsoft.com/office/drawing/2014/main" id="{ED4C6D81-1008-4482-AE42-3D1653EA4ABE}"/>
              </a:ext>
            </a:extLst>
          </p:cNvPr>
          <p:cNvSpPr/>
          <p:nvPr/>
        </p:nvSpPr>
        <p:spPr>
          <a:xfrm>
            <a:off x="3611171" y="6246361"/>
            <a:ext cx="4740400" cy="461665"/>
          </a:xfrm>
          <a:prstGeom prst="rect">
            <a:avLst/>
          </a:prstGeom>
        </p:spPr>
        <p:txBody>
          <a:bodyPr wrap="none">
            <a:spAutoFit/>
          </a:bodyPr>
          <a:lstStyle/>
          <a:p>
            <a:r>
              <a:rPr lang="en-US" sz="2400" dirty="0">
                <a:solidFill>
                  <a:srgbClr val="D61007"/>
                </a:solidFill>
                <a:latin typeface="Bahnschrift SemiBold" panose="020B0502040204020203" pitchFamily="34" charset="0"/>
              </a:rPr>
              <a:t>Infographic model or ER diagram</a:t>
            </a:r>
          </a:p>
        </p:txBody>
      </p:sp>
    </p:spTree>
    <p:extLst>
      <p:ext uri="{BB962C8B-B14F-4D97-AF65-F5344CB8AC3E}">
        <p14:creationId xmlns:p14="http://schemas.microsoft.com/office/powerpoint/2010/main" val="426559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2. </a:t>
            </a:r>
            <a:r>
              <a:rPr lang="en-US" sz="2800" dirty="0">
                <a:solidFill>
                  <a:srgbClr val="003056"/>
                </a:solidFill>
                <a:latin typeface="Bahnschrift SemiBold" panose="020B0502040204020203" pitchFamily="34" charset="0"/>
              </a:rPr>
              <a:t>Database design</a:t>
            </a:r>
            <a:r>
              <a:rPr lang="uk-UA" sz="2800" dirty="0">
                <a:solidFill>
                  <a:srgbClr val="003056"/>
                </a:solidFill>
                <a:latin typeface="Bahnschrift SemiBold" panose="020B0502040204020203" pitchFamily="34" charset="0"/>
              </a:rPr>
              <a:t>: </a:t>
            </a:r>
          </a:p>
        </p:txBody>
      </p:sp>
      <p:sp>
        <p:nvSpPr>
          <p:cNvPr id="6" name="TextBox 5">
            <a:extLst>
              <a:ext uri="{FF2B5EF4-FFF2-40B4-BE49-F238E27FC236}">
                <a16:creationId xmlns:a16="http://schemas.microsoft.com/office/drawing/2014/main" id="{F63CA75D-C0BA-451F-9E84-E8F188F9E858}"/>
              </a:ext>
            </a:extLst>
          </p:cNvPr>
          <p:cNvSpPr txBox="1"/>
          <p:nvPr/>
        </p:nvSpPr>
        <p:spPr>
          <a:xfrm>
            <a:off x="665215" y="2589379"/>
            <a:ext cx="10861569" cy="1679242"/>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The next step was to expand the diagram from a technical point of view, and determine the data types that fit the corresponding fields, and we will get a data</a:t>
            </a:r>
            <a:r>
              <a:rPr lang="uk-UA" sz="2400" dirty="0">
                <a:solidFill>
                  <a:srgbClr val="D61007"/>
                </a:solidFill>
                <a:latin typeface="Bahnschrift SemiBold" panose="020B0502040204020203" pitchFamily="34" charset="0"/>
              </a:rPr>
              <a:t> </a:t>
            </a:r>
            <a:r>
              <a:rPr lang="en-US" sz="2400" dirty="0">
                <a:solidFill>
                  <a:srgbClr val="D61007"/>
                </a:solidFill>
                <a:latin typeface="Bahnschrift SemiBold" panose="020B0502040204020203" pitchFamily="34" charset="0"/>
              </a:rPr>
              <a:t>logical model that will help us create the correct database</a:t>
            </a:r>
            <a:r>
              <a:rPr lang="uk-UA" sz="2400" dirty="0">
                <a:solidFill>
                  <a:srgbClr val="D61007"/>
                </a:solidFill>
                <a:latin typeface="Bahnschrift SemiBold" panose="020B0502040204020203" pitchFamily="34" charset="0"/>
              </a:rPr>
              <a:t>.</a:t>
            </a:r>
            <a:endParaRPr lang="ru-RU" sz="2400" dirty="0">
              <a:solidFill>
                <a:srgbClr val="D61007"/>
              </a:solidFill>
              <a:latin typeface="Bahnschrift SemiBold" panose="020B0502040204020203" pitchFamily="34" charset="0"/>
            </a:endParaRPr>
          </a:p>
        </p:txBody>
      </p:sp>
    </p:spTree>
    <p:extLst>
      <p:ext uri="{BB962C8B-B14F-4D97-AF65-F5344CB8AC3E}">
        <p14:creationId xmlns:p14="http://schemas.microsoft.com/office/powerpoint/2010/main" val="89603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5E2CF4E-293B-4A19-BD49-6C6A5AAADBB4}"/>
              </a:ext>
            </a:extLst>
          </p:cNvPr>
          <p:cNvPicPr/>
          <p:nvPr/>
        </p:nvPicPr>
        <p:blipFill>
          <a:blip r:embed="rId2">
            <a:extLst>
              <a:ext uri="{28A0092B-C50C-407E-A947-70E740481C1C}">
                <a14:useLocalDpi xmlns:a14="http://schemas.microsoft.com/office/drawing/2010/main" val="0"/>
              </a:ext>
            </a:extLst>
          </a:blip>
          <a:stretch>
            <a:fillRect/>
          </a:stretch>
        </p:blipFill>
        <p:spPr>
          <a:xfrm>
            <a:off x="878603" y="260358"/>
            <a:ext cx="10434793" cy="6337283"/>
          </a:xfrm>
          <a:prstGeom prst="rect">
            <a:avLst/>
          </a:prstGeom>
        </p:spPr>
      </p:pic>
    </p:spTree>
    <p:extLst>
      <p:ext uri="{BB962C8B-B14F-4D97-AF65-F5344CB8AC3E}">
        <p14:creationId xmlns:p14="http://schemas.microsoft.com/office/powerpoint/2010/main" val="3281654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302147"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3. </a:t>
            </a:r>
            <a:r>
              <a:rPr lang="en-US" sz="2800" dirty="0">
                <a:solidFill>
                  <a:srgbClr val="003056"/>
                </a:solidFill>
                <a:latin typeface="Bahnschrift SemiBold" panose="020B0502040204020203" pitchFamily="34" charset="0"/>
              </a:rPr>
              <a:t>Client application view</a:t>
            </a:r>
            <a:r>
              <a:rPr lang="uk-UA" sz="2800" dirty="0">
                <a:solidFill>
                  <a:srgbClr val="003056"/>
                </a:solidFill>
                <a:latin typeface="Bahnschrift SemiBold" panose="020B0502040204020203" pitchFamily="34" charset="0"/>
              </a:rPr>
              <a:t>: </a:t>
            </a:r>
          </a:p>
        </p:txBody>
      </p:sp>
      <p:sp>
        <p:nvSpPr>
          <p:cNvPr id="6" name="TextBox 5">
            <a:extLst>
              <a:ext uri="{FF2B5EF4-FFF2-40B4-BE49-F238E27FC236}">
                <a16:creationId xmlns:a16="http://schemas.microsoft.com/office/drawing/2014/main" id="{F63CA75D-C0BA-451F-9E84-E8F188F9E858}"/>
              </a:ext>
            </a:extLst>
          </p:cNvPr>
          <p:cNvSpPr txBox="1"/>
          <p:nvPr/>
        </p:nvSpPr>
        <p:spPr>
          <a:xfrm>
            <a:off x="665215" y="1758382"/>
            <a:ext cx="10861569" cy="3341236"/>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Well, the final stage is the development of a client application. During the analysis of the subject area, it was touched upon that it will be possible to separate accounting tables that are directly related to the farm itself, namely, accounting for animals, farm land, employees, and others that were specified earlier</a:t>
            </a:r>
            <a:r>
              <a:rPr lang="uk-UA" sz="2400" dirty="0">
                <a:solidFill>
                  <a:srgbClr val="D61007"/>
                </a:solidFill>
                <a:latin typeface="Bahnschrift SemiBold" panose="020B0502040204020203" pitchFamily="34" charset="0"/>
              </a:rPr>
              <a:t>.</a:t>
            </a:r>
            <a:r>
              <a:rPr lang="en-US" sz="2400" dirty="0">
                <a:solidFill>
                  <a:srgbClr val="D61007"/>
                </a:solidFill>
                <a:latin typeface="Bahnschrift SemiBold" panose="020B0502040204020203" pitchFamily="34" charset="0"/>
              </a:rPr>
              <a:t> And separately related to export/ import, and this was confirmed when the diagrams were created and the database was created.</a:t>
            </a:r>
            <a:endParaRPr lang="ru-RU" sz="2400" dirty="0">
              <a:solidFill>
                <a:srgbClr val="D61007"/>
              </a:solidFill>
              <a:latin typeface="Bahnschrift SemiBold" panose="020B0502040204020203" pitchFamily="34" charset="0"/>
            </a:endParaRPr>
          </a:p>
        </p:txBody>
      </p:sp>
    </p:spTree>
    <p:extLst>
      <p:ext uri="{BB962C8B-B14F-4D97-AF65-F5344CB8AC3E}">
        <p14:creationId xmlns:p14="http://schemas.microsoft.com/office/powerpoint/2010/main" val="149048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302147"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3. </a:t>
            </a:r>
            <a:r>
              <a:rPr lang="en-US" sz="2800" dirty="0">
                <a:solidFill>
                  <a:srgbClr val="003056"/>
                </a:solidFill>
                <a:latin typeface="Bahnschrift SemiBold" panose="020B0502040204020203" pitchFamily="34" charset="0"/>
              </a:rPr>
              <a:t>Client application view</a:t>
            </a:r>
            <a:r>
              <a:rPr lang="uk-UA" sz="2800" dirty="0">
                <a:solidFill>
                  <a:srgbClr val="003056"/>
                </a:solidFill>
                <a:latin typeface="Bahnschrift SemiBold" panose="020B0502040204020203" pitchFamily="34" charset="0"/>
              </a:rPr>
              <a:t>: </a:t>
            </a:r>
          </a:p>
        </p:txBody>
      </p:sp>
      <p:pic>
        <p:nvPicPr>
          <p:cNvPr id="7" name="Рисунок 6">
            <a:extLst>
              <a:ext uri="{FF2B5EF4-FFF2-40B4-BE49-F238E27FC236}">
                <a16:creationId xmlns:a16="http://schemas.microsoft.com/office/drawing/2014/main" id="{D8E48EAF-96A7-4869-82C8-601ED7F7A2A6}"/>
              </a:ext>
            </a:extLst>
          </p:cNvPr>
          <p:cNvPicPr/>
          <p:nvPr/>
        </p:nvPicPr>
        <p:blipFill>
          <a:blip r:embed="rId2"/>
          <a:stretch>
            <a:fillRect/>
          </a:stretch>
        </p:blipFill>
        <p:spPr>
          <a:xfrm>
            <a:off x="1624319" y="1965369"/>
            <a:ext cx="8714104" cy="4664596"/>
          </a:xfrm>
          <a:prstGeom prst="rect">
            <a:avLst/>
          </a:prstGeom>
        </p:spPr>
      </p:pic>
      <p:sp>
        <p:nvSpPr>
          <p:cNvPr id="8" name="Прямокутник 7">
            <a:extLst>
              <a:ext uri="{FF2B5EF4-FFF2-40B4-BE49-F238E27FC236}">
                <a16:creationId xmlns:a16="http://schemas.microsoft.com/office/drawing/2014/main" id="{E3ECBF8C-5C61-43DF-B466-24531F26ABEB}"/>
              </a:ext>
            </a:extLst>
          </p:cNvPr>
          <p:cNvSpPr/>
          <p:nvPr/>
        </p:nvSpPr>
        <p:spPr>
          <a:xfrm>
            <a:off x="627591" y="793453"/>
            <a:ext cx="10707559" cy="1200329"/>
          </a:xfrm>
          <a:prstGeom prst="rect">
            <a:avLst/>
          </a:prstGeom>
        </p:spPr>
        <p:txBody>
          <a:bodyPr wrap="square">
            <a:spAutoFit/>
          </a:bodyPr>
          <a:lstStyle/>
          <a:p>
            <a:pPr algn="ctr"/>
            <a:r>
              <a:rPr lang="en-US" sz="2400" dirty="0">
                <a:solidFill>
                  <a:srgbClr val="D61007"/>
                </a:solidFill>
                <a:latin typeface="Bahnschrift SemiBold" panose="020B0502040204020203" pitchFamily="34" charset="0"/>
              </a:rPr>
              <a:t>And that is why the client application looks like this: 3 tabs, a sidebar with tables, a field where table data is displayed, a buttons for adding and deleting a record</a:t>
            </a:r>
          </a:p>
        </p:txBody>
      </p:sp>
    </p:spTree>
    <p:extLst>
      <p:ext uri="{BB962C8B-B14F-4D97-AF65-F5344CB8AC3E}">
        <p14:creationId xmlns:p14="http://schemas.microsoft.com/office/powerpoint/2010/main" val="233782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302147"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3. </a:t>
            </a:r>
            <a:r>
              <a:rPr lang="en-US" sz="2800" dirty="0">
                <a:solidFill>
                  <a:srgbClr val="003056"/>
                </a:solidFill>
                <a:latin typeface="Bahnschrift SemiBold" panose="020B0502040204020203" pitchFamily="34" charset="0"/>
              </a:rPr>
              <a:t>Client application view</a:t>
            </a:r>
            <a:r>
              <a:rPr lang="uk-UA" sz="2800" dirty="0">
                <a:solidFill>
                  <a:srgbClr val="003056"/>
                </a:solidFill>
                <a:latin typeface="Bahnschrift SemiBold" panose="020B0502040204020203" pitchFamily="34" charset="0"/>
              </a:rPr>
              <a:t>: </a:t>
            </a:r>
          </a:p>
        </p:txBody>
      </p:sp>
      <p:sp>
        <p:nvSpPr>
          <p:cNvPr id="8" name="Прямокутник 7">
            <a:extLst>
              <a:ext uri="{FF2B5EF4-FFF2-40B4-BE49-F238E27FC236}">
                <a16:creationId xmlns:a16="http://schemas.microsoft.com/office/drawing/2014/main" id="{E3ECBF8C-5C61-43DF-B466-24531F26ABEB}"/>
              </a:ext>
            </a:extLst>
          </p:cNvPr>
          <p:cNvSpPr/>
          <p:nvPr/>
        </p:nvSpPr>
        <p:spPr>
          <a:xfrm>
            <a:off x="627591" y="1646808"/>
            <a:ext cx="10707559" cy="461665"/>
          </a:xfrm>
          <a:prstGeom prst="rect">
            <a:avLst/>
          </a:prstGeom>
        </p:spPr>
        <p:txBody>
          <a:bodyPr wrap="square">
            <a:spAutoFit/>
          </a:bodyPr>
          <a:lstStyle/>
          <a:p>
            <a:pPr algn="ctr"/>
            <a:r>
              <a:rPr lang="en-US" sz="2400" dirty="0">
                <a:solidFill>
                  <a:srgbClr val="D61007"/>
                </a:solidFill>
                <a:latin typeface="Bahnschrift SemiBold" panose="020B0502040204020203" pitchFamily="34" charset="0"/>
              </a:rPr>
              <a:t>And this is what the pages of adding a record look like</a:t>
            </a:r>
            <a:r>
              <a:rPr lang="uk-UA" sz="2400" dirty="0">
                <a:solidFill>
                  <a:srgbClr val="D61007"/>
                </a:solidFill>
                <a:latin typeface="Bahnschrift SemiBold" panose="020B0502040204020203" pitchFamily="34" charset="0"/>
              </a:rPr>
              <a:t>:</a:t>
            </a:r>
            <a:endParaRPr lang="en-US" sz="2400" dirty="0">
              <a:solidFill>
                <a:srgbClr val="D61007"/>
              </a:solidFill>
              <a:latin typeface="Bahnschrift SemiBold" panose="020B0502040204020203" pitchFamily="34" charset="0"/>
            </a:endParaRPr>
          </a:p>
        </p:txBody>
      </p:sp>
      <p:pic>
        <p:nvPicPr>
          <p:cNvPr id="5" name="Рисунок 4">
            <a:extLst>
              <a:ext uri="{FF2B5EF4-FFF2-40B4-BE49-F238E27FC236}">
                <a16:creationId xmlns:a16="http://schemas.microsoft.com/office/drawing/2014/main" id="{C82BB074-D98A-4CBA-9407-1E44F3A3C597}"/>
              </a:ext>
            </a:extLst>
          </p:cNvPr>
          <p:cNvPicPr/>
          <p:nvPr/>
        </p:nvPicPr>
        <p:blipFill>
          <a:blip r:embed="rId2"/>
          <a:stretch>
            <a:fillRect/>
          </a:stretch>
        </p:blipFill>
        <p:spPr>
          <a:xfrm>
            <a:off x="366311" y="2623186"/>
            <a:ext cx="5615059" cy="3156177"/>
          </a:xfrm>
          <a:prstGeom prst="rect">
            <a:avLst/>
          </a:prstGeom>
        </p:spPr>
      </p:pic>
      <p:pic>
        <p:nvPicPr>
          <p:cNvPr id="6" name="Рисунок 5">
            <a:extLst>
              <a:ext uri="{FF2B5EF4-FFF2-40B4-BE49-F238E27FC236}">
                <a16:creationId xmlns:a16="http://schemas.microsoft.com/office/drawing/2014/main" id="{97994DEA-9574-41C0-9558-B5686B67D5B2}"/>
              </a:ext>
            </a:extLst>
          </p:cNvPr>
          <p:cNvPicPr/>
          <p:nvPr/>
        </p:nvPicPr>
        <p:blipFill>
          <a:blip r:embed="rId3"/>
          <a:stretch>
            <a:fillRect/>
          </a:stretch>
        </p:blipFill>
        <p:spPr>
          <a:xfrm>
            <a:off x="6096000" y="2623186"/>
            <a:ext cx="5615059" cy="3241227"/>
          </a:xfrm>
          <a:prstGeom prst="rect">
            <a:avLst/>
          </a:prstGeom>
        </p:spPr>
      </p:pic>
    </p:spTree>
    <p:extLst>
      <p:ext uri="{BB962C8B-B14F-4D97-AF65-F5344CB8AC3E}">
        <p14:creationId xmlns:p14="http://schemas.microsoft.com/office/powerpoint/2010/main" val="3073226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15915C-D5B7-41E7-B8F7-9F1CF770EEA4}"/>
              </a:ext>
            </a:extLst>
          </p:cNvPr>
          <p:cNvSpPr txBox="1"/>
          <p:nvPr/>
        </p:nvSpPr>
        <p:spPr>
          <a:xfrm>
            <a:off x="2125133" y="2644170"/>
            <a:ext cx="7941733" cy="1569660"/>
          </a:xfrm>
          <a:prstGeom prst="rect">
            <a:avLst/>
          </a:prstGeom>
          <a:noFill/>
        </p:spPr>
        <p:txBody>
          <a:bodyPr wrap="square">
            <a:spAutoFit/>
          </a:bodyPr>
          <a:lstStyle/>
          <a:p>
            <a:pPr algn="ctr"/>
            <a:r>
              <a:rPr lang="en-US" sz="4800" dirty="0">
                <a:solidFill>
                  <a:srgbClr val="003056"/>
                </a:solidFill>
                <a:latin typeface="Bahnschrift SemiBold" panose="020B0502040204020203" pitchFamily="34" charset="0"/>
              </a:rPr>
              <a:t>That's all, thank you for your attention. </a:t>
            </a:r>
            <a:endParaRPr lang="ru-RU" sz="4800" dirty="0">
              <a:solidFill>
                <a:srgbClr val="003056"/>
              </a:solidFill>
              <a:latin typeface="Bahnschrift SemiBold" panose="020B0502040204020203" pitchFamily="34" charset="0"/>
            </a:endParaRPr>
          </a:p>
        </p:txBody>
      </p:sp>
    </p:spTree>
    <p:extLst>
      <p:ext uri="{BB962C8B-B14F-4D97-AF65-F5344CB8AC3E}">
        <p14:creationId xmlns:p14="http://schemas.microsoft.com/office/powerpoint/2010/main" val="243077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D71CC-C4FD-864F-9CB3-9B045008688E}"/>
              </a:ext>
            </a:extLst>
          </p:cNvPr>
          <p:cNvSpPr>
            <a:spLocks noGrp="1"/>
          </p:cNvSpPr>
          <p:nvPr>
            <p:ph type="title"/>
          </p:nvPr>
        </p:nvSpPr>
        <p:spPr>
          <a:xfrm>
            <a:off x="5163672" y="472665"/>
            <a:ext cx="2125070" cy="1057045"/>
          </a:xfrm>
        </p:spPr>
        <p:txBody>
          <a:bodyPr>
            <a:normAutofit/>
          </a:bodyPr>
          <a:lstStyle/>
          <a:p>
            <a:r>
              <a:rPr lang="en-US" dirty="0">
                <a:solidFill>
                  <a:srgbClr val="003056"/>
                </a:solidFill>
                <a:latin typeface="Bahnschrift SemiBold" panose="020B0502040204020203" pitchFamily="34" charset="0"/>
              </a:rPr>
              <a:t>Phases</a:t>
            </a:r>
            <a:endParaRPr lang="en-UA" dirty="0">
              <a:solidFill>
                <a:srgbClr val="003056"/>
              </a:solidFill>
              <a:latin typeface="Bahnschrift SemiBold" panose="020B0502040204020203" pitchFamily="34" charset="0"/>
            </a:endParaRPr>
          </a:p>
        </p:txBody>
      </p:sp>
      <p:grpSp>
        <p:nvGrpSpPr>
          <p:cNvPr id="9" name="Group 7">
            <a:extLst>
              <a:ext uri="{FF2B5EF4-FFF2-40B4-BE49-F238E27FC236}">
                <a16:creationId xmlns:a16="http://schemas.microsoft.com/office/drawing/2014/main" id="{78168FD3-AA4C-064A-A268-3885FE683731}"/>
              </a:ext>
            </a:extLst>
          </p:cNvPr>
          <p:cNvGrpSpPr>
            <a:grpSpLocks/>
          </p:cNvGrpSpPr>
          <p:nvPr/>
        </p:nvGrpSpPr>
        <p:grpSpPr bwMode="auto">
          <a:xfrm>
            <a:off x="3256756" y="1882847"/>
            <a:ext cx="5678488" cy="608013"/>
            <a:chOff x="1248" y="1997"/>
            <a:chExt cx="3577" cy="383"/>
          </a:xfrm>
        </p:grpSpPr>
        <p:sp>
          <p:nvSpPr>
            <p:cNvPr id="10" name="Line 8">
              <a:extLst>
                <a:ext uri="{FF2B5EF4-FFF2-40B4-BE49-F238E27FC236}">
                  <a16:creationId xmlns:a16="http://schemas.microsoft.com/office/drawing/2014/main" id="{B1303EF3-E664-FA46-995A-E481EEE82323}"/>
                </a:ext>
              </a:extLst>
            </p:cNvPr>
            <p:cNvSpPr>
              <a:spLocks noChangeShapeType="1"/>
            </p:cNvSpPr>
            <p:nvPr/>
          </p:nvSpPr>
          <p:spPr bwMode="gray">
            <a:xfrm>
              <a:off x="1440" y="2380"/>
              <a:ext cx="3385" cy="0"/>
            </a:xfrm>
            <a:prstGeom prst="line">
              <a:avLst/>
            </a:prstGeom>
            <a:noFill/>
            <a:ln w="25400">
              <a:solidFill>
                <a:srgbClr val="969696"/>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a:extLst>
                <a:ext uri="{FF2B5EF4-FFF2-40B4-BE49-F238E27FC236}">
                  <a16:creationId xmlns:a16="http://schemas.microsoft.com/office/drawing/2014/main" id="{E0CF3107-0391-7A4D-AF2B-815AC51EAA12}"/>
                </a:ext>
              </a:extLst>
            </p:cNvPr>
            <p:cNvSpPr>
              <a:spLocks noChangeArrowheads="1"/>
            </p:cNvSpPr>
            <p:nvPr/>
          </p:nvSpPr>
          <p:spPr bwMode="gray">
            <a:xfrm rot="3419336">
              <a:off x="1261" y="2017"/>
              <a:ext cx="302" cy="328"/>
            </a:xfrm>
            <a:prstGeom prst="rect">
              <a:avLst/>
            </a:prstGeom>
            <a:gradFill rotWithShape="1">
              <a:gsLst>
                <a:gs pos="0">
                  <a:srgbClr val="99CC00"/>
                </a:gs>
                <a:gs pos="100000">
                  <a:srgbClr val="99CC00">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12" name="Text Box 10">
              <a:extLst>
                <a:ext uri="{FF2B5EF4-FFF2-40B4-BE49-F238E27FC236}">
                  <a16:creationId xmlns:a16="http://schemas.microsoft.com/office/drawing/2014/main" id="{16CB42B0-1E4A-184D-A9CB-9A08056101AA}"/>
                </a:ext>
              </a:extLst>
            </p:cNvPr>
            <p:cNvSpPr txBox="1">
              <a:spLocks noChangeArrowheads="1"/>
            </p:cNvSpPr>
            <p:nvPr/>
          </p:nvSpPr>
          <p:spPr bwMode="gray">
            <a:xfrm>
              <a:off x="1835" y="1997"/>
              <a:ext cx="259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dirty="0">
                  <a:solidFill>
                    <a:srgbClr val="D61007"/>
                  </a:solidFill>
                  <a:latin typeface="Bahnschrift SemiBold" panose="020B0502040204020203" pitchFamily="34" charset="0"/>
                  <a:ea typeface="+mj-ea"/>
                  <a:cs typeface="Arial" panose="020B0604020202020204" pitchFamily="34" charset="0"/>
                </a:rPr>
                <a:t>Subject area analysis</a:t>
              </a:r>
              <a:endParaRPr lang="en-US" sz="3600" dirty="0">
                <a:solidFill>
                  <a:srgbClr val="D61007"/>
                </a:solidFill>
                <a:latin typeface="Bahnschrift SemiBold" panose="020B0502040204020203" pitchFamily="34" charset="0"/>
                <a:ea typeface="+mj-ea"/>
                <a:cs typeface="Arial" panose="020B0604020202020204" pitchFamily="34" charset="0"/>
              </a:endParaRPr>
            </a:p>
          </p:txBody>
        </p:sp>
        <p:sp>
          <p:nvSpPr>
            <p:cNvPr id="13" name="Text Box 11">
              <a:extLst>
                <a:ext uri="{FF2B5EF4-FFF2-40B4-BE49-F238E27FC236}">
                  <a16:creationId xmlns:a16="http://schemas.microsoft.com/office/drawing/2014/main" id="{3CFFFF1E-322B-CA4C-9151-1CDC245FEBC5}"/>
                </a:ext>
              </a:extLst>
            </p:cNvPr>
            <p:cNvSpPr txBox="1">
              <a:spLocks noChangeArrowheads="1"/>
            </p:cNvSpPr>
            <p:nvPr/>
          </p:nvSpPr>
          <p:spPr bwMode="gray">
            <a:xfrm>
              <a:off x="1351" y="2039"/>
              <a:ext cx="1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FFFF"/>
                  </a:solidFill>
                  <a:latin typeface="Bahnschrift SemiBold" panose="020B0502040204020203" pitchFamily="34" charset="0"/>
                </a:rPr>
                <a:t>1</a:t>
              </a:r>
            </a:p>
          </p:txBody>
        </p:sp>
      </p:grpSp>
      <p:grpSp>
        <p:nvGrpSpPr>
          <p:cNvPr id="14" name="Group 12">
            <a:extLst>
              <a:ext uri="{FF2B5EF4-FFF2-40B4-BE49-F238E27FC236}">
                <a16:creationId xmlns:a16="http://schemas.microsoft.com/office/drawing/2014/main" id="{35548633-50ED-6144-B4A5-A6534C8CE8E1}"/>
              </a:ext>
            </a:extLst>
          </p:cNvPr>
          <p:cNvGrpSpPr>
            <a:grpSpLocks/>
          </p:cNvGrpSpPr>
          <p:nvPr/>
        </p:nvGrpSpPr>
        <p:grpSpPr bwMode="auto">
          <a:xfrm>
            <a:off x="3256755" y="2964988"/>
            <a:ext cx="5678489" cy="631825"/>
            <a:chOff x="1248" y="2592"/>
            <a:chExt cx="3577" cy="398"/>
          </a:xfrm>
        </p:grpSpPr>
        <p:sp>
          <p:nvSpPr>
            <p:cNvPr id="15" name="Line 13">
              <a:extLst>
                <a:ext uri="{FF2B5EF4-FFF2-40B4-BE49-F238E27FC236}">
                  <a16:creationId xmlns:a16="http://schemas.microsoft.com/office/drawing/2014/main" id="{0147DF27-1CB0-8E4F-8633-B220983E734C}"/>
                </a:ext>
              </a:extLst>
            </p:cNvPr>
            <p:cNvSpPr>
              <a:spLocks noChangeShapeType="1"/>
            </p:cNvSpPr>
            <p:nvPr/>
          </p:nvSpPr>
          <p:spPr bwMode="gray">
            <a:xfrm>
              <a:off x="1440" y="2990"/>
              <a:ext cx="3385" cy="0"/>
            </a:xfrm>
            <a:prstGeom prst="line">
              <a:avLst/>
            </a:prstGeom>
            <a:noFill/>
            <a:ln w="25400">
              <a:solidFill>
                <a:srgbClr val="969696"/>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14">
              <a:extLst>
                <a:ext uri="{FF2B5EF4-FFF2-40B4-BE49-F238E27FC236}">
                  <a16:creationId xmlns:a16="http://schemas.microsoft.com/office/drawing/2014/main" id="{DCFAEA9E-9FDE-2046-AC4F-5955C2BB3D6C}"/>
                </a:ext>
              </a:extLst>
            </p:cNvPr>
            <p:cNvSpPr>
              <a:spLocks noChangeArrowheads="1"/>
            </p:cNvSpPr>
            <p:nvPr/>
          </p:nvSpPr>
          <p:spPr bwMode="gray">
            <a:xfrm rot="3419336">
              <a:off x="1261" y="2627"/>
              <a:ext cx="302" cy="328"/>
            </a:xfrm>
            <a:prstGeom prst="rect">
              <a:avLst/>
            </a:prstGeom>
            <a:gradFill rotWithShape="1">
              <a:gsLst>
                <a:gs pos="0">
                  <a:srgbClr val="006699"/>
                </a:gs>
                <a:gs pos="100000">
                  <a:srgbClr val="006699">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17" name="Text Box 15">
              <a:extLst>
                <a:ext uri="{FF2B5EF4-FFF2-40B4-BE49-F238E27FC236}">
                  <a16:creationId xmlns:a16="http://schemas.microsoft.com/office/drawing/2014/main" id="{CC8CFCCA-574E-2849-BE73-1EDE97D7B2A8}"/>
                </a:ext>
              </a:extLst>
            </p:cNvPr>
            <p:cNvSpPr txBox="1">
              <a:spLocks noChangeArrowheads="1"/>
            </p:cNvSpPr>
            <p:nvPr/>
          </p:nvSpPr>
          <p:spPr bwMode="gray">
            <a:xfrm>
              <a:off x="1515" y="2592"/>
              <a:ext cx="296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dirty="0">
                  <a:solidFill>
                    <a:srgbClr val="D61007"/>
                  </a:solidFill>
                  <a:latin typeface="Bahnschrift SemiBold" panose="020B0502040204020203" pitchFamily="34" charset="0"/>
                </a:rPr>
                <a:t>Database design</a:t>
              </a:r>
            </a:p>
          </p:txBody>
        </p:sp>
        <p:sp>
          <p:nvSpPr>
            <p:cNvPr id="18" name="Text Box 16">
              <a:extLst>
                <a:ext uri="{FF2B5EF4-FFF2-40B4-BE49-F238E27FC236}">
                  <a16:creationId xmlns:a16="http://schemas.microsoft.com/office/drawing/2014/main" id="{6B524EF7-F365-EF48-AB77-E2D02572FC60}"/>
                </a:ext>
              </a:extLst>
            </p:cNvPr>
            <p:cNvSpPr txBox="1">
              <a:spLocks noChangeArrowheads="1"/>
            </p:cNvSpPr>
            <p:nvPr/>
          </p:nvSpPr>
          <p:spPr bwMode="gray">
            <a:xfrm>
              <a:off x="1329" y="265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FFFF"/>
                  </a:solidFill>
                  <a:latin typeface="Bahnschrift SemiBold" panose="020B0502040204020203" pitchFamily="34" charset="0"/>
                </a:rPr>
                <a:t>2</a:t>
              </a:r>
            </a:p>
          </p:txBody>
        </p:sp>
      </p:grpSp>
      <p:grpSp>
        <p:nvGrpSpPr>
          <p:cNvPr id="19" name="Group 17">
            <a:extLst>
              <a:ext uri="{FF2B5EF4-FFF2-40B4-BE49-F238E27FC236}">
                <a16:creationId xmlns:a16="http://schemas.microsoft.com/office/drawing/2014/main" id="{6CC3C96B-EAAB-294E-AB5D-85829F79899D}"/>
              </a:ext>
            </a:extLst>
          </p:cNvPr>
          <p:cNvGrpSpPr>
            <a:grpSpLocks/>
          </p:cNvGrpSpPr>
          <p:nvPr/>
        </p:nvGrpSpPr>
        <p:grpSpPr bwMode="auto">
          <a:xfrm>
            <a:off x="3252059" y="4070941"/>
            <a:ext cx="5678488" cy="639763"/>
            <a:chOff x="1248" y="3176"/>
            <a:chExt cx="3577" cy="403"/>
          </a:xfrm>
        </p:grpSpPr>
        <p:sp>
          <p:nvSpPr>
            <p:cNvPr id="20" name="Line 18">
              <a:extLst>
                <a:ext uri="{FF2B5EF4-FFF2-40B4-BE49-F238E27FC236}">
                  <a16:creationId xmlns:a16="http://schemas.microsoft.com/office/drawing/2014/main" id="{727C6DAD-859A-7048-AB47-C22839E88C0C}"/>
                </a:ext>
              </a:extLst>
            </p:cNvPr>
            <p:cNvSpPr>
              <a:spLocks noChangeShapeType="1"/>
            </p:cNvSpPr>
            <p:nvPr/>
          </p:nvSpPr>
          <p:spPr bwMode="gray">
            <a:xfrm>
              <a:off x="1441" y="3579"/>
              <a:ext cx="3384" cy="0"/>
            </a:xfrm>
            <a:prstGeom prst="line">
              <a:avLst/>
            </a:prstGeom>
            <a:noFill/>
            <a:ln w="25400">
              <a:solidFill>
                <a:srgbClr val="969696"/>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 name="Rectangle 19">
              <a:extLst>
                <a:ext uri="{FF2B5EF4-FFF2-40B4-BE49-F238E27FC236}">
                  <a16:creationId xmlns:a16="http://schemas.microsoft.com/office/drawing/2014/main" id="{C637F6A7-000B-CF4A-9E7D-BCB571BFA268}"/>
                </a:ext>
              </a:extLst>
            </p:cNvPr>
            <p:cNvSpPr>
              <a:spLocks noChangeArrowheads="1"/>
            </p:cNvSpPr>
            <p:nvPr/>
          </p:nvSpPr>
          <p:spPr bwMode="gray">
            <a:xfrm rot="3419336">
              <a:off x="1261" y="3217"/>
              <a:ext cx="302" cy="328"/>
            </a:xfrm>
            <a:prstGeom prst="rect">
              <a:avLst/>
            </a:prstGeom>
            <a:gradFill rotWithShape="1">
              <a:gsLst>
                <a:gs pos="0">
                  <a:srgbClr val="FF9933"/>
                </a:gs>
                <a:gs pos="100000">
                  <a:srgbClr val="FF9933">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99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22" name="Text Box 20">
              <a:extLst>
                <a:ext uri="{FF2B5EF4-FFF2-40B4-BE49-F238E27FC236}">
                  <a16:creationId xmlns:a16="http://schemas.microsoft.com/office/drawing/2014/main" id="{F93694A1-117B-104E-90CA-CB2EB4F4546D}"/>
                </a:ext>
              </a:extLst>
            </p:cNvPr>
            <p:cNvSpPr txBox="1">
              <a:spLocks noChangeArrowheads="1"/>
            </p:cNvSpPr>
            <p:nvPr/>
          </p:nvSpPr>
          <p:spPr bwMode="gray">
            <a:xfrm>
              <a:off x="1841" y="3176"/>
              <a:ext cx="271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dirty="0">
                  <a:solidFill>
                    <a:srgbClr val="D61007"/>
                  </a:solidFill>
                  <a:latin typeface="Bahnschrift SemiBold" panose="020B0502040204020203" pitchFamily="34" charset="0"/>
                </a:rPr>
                <a:t>Client application view</a:t>
              </a:r>
            </a:p>
          </p:txBody>
        </p:sp>
        <p:sp>
          <p:nvSpPr>
            <p:cNvPr id="23" name="Text Box 21">
              <a:extLst>
                <a:ext uri="{FF2B5EF4-FFF2-40B4-BE49-F238E27FC236}">
                  <a16:creationId xmlns:a16="http://schemas.microsoft.com/office/drawing/2014/main" id="{0F37ACC0-C3AD-B746-AD22-D14508C97311}"/>
                </a:ext>
              </a:extLst>
            </p:cNvPr>
            <p:cNvSpPr txBox="1">
              <a:spLocks noChangeArrowheads="1"/>
            </p:cNvSpPr>
            <p:nvPr/>
          </p:nvSpPr>
          <p:spPr bwMode="gray">
            <a:xfrm>
              <a:off x="1329" y="32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FFFF"/>
                  </a:solidFill>
                  <a:latin typeface="Bahnschrift SemiBold" panose="020B0502040204020203" pitchFamily="34" charset="0"/>
                </a:rPr>
                <a:t>3</a:t>
              </a:r>
            </a:p>
          </p:txBody>
        </p:sp>
      </p:grpSp>
    </p:spTree>
    <p:extLst>
      <p:ext uri="{BB962C8B-B14F-4D97-AF65-F5344CB8AC3E}">
        <p14:creationId xmlns:p14="http://schemas.microsoft.com/office/powerpoint/2010/main" val="34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5" name="TextBox 4">
            <a:extLst>
              <a:ext uri="{FF2B5EF4-FFF2-40B4-BE49-F238E27FC236}">
                <a16:creationId xmlns:a16="http://schemas.microsoft.com/office/drawing/2014/main" id="{CE5FD26C-52E2-44AF-B373-10CDB98D55BD}"/>
              </a:ext>
            </a:extLst>
          </p:cNvPr>
          <p:cNvSpPr txBox="1"/>
          <p:nvPr/>
        </p:nvSpPr>
        <p:spPr>
          <a:xfrm>
            <a:off x="761671" y="1204384"/>
            <a:ext cx="10439399" cy="4449231"/>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First of all, to set tasks for the course work, choose the software and technologies that will be applied, you need to analyze the subject area, find out what are the pros and cons.</a:t>
            </a:r>
            <a:r>
              <a:rPr lang="uk-UA" sz="2400" dirty="0">
                <a:solidFill>
                  <a:srgbClr val="D61007"/>
                </a:solidFill>
                <a:latin typeface="Bahnschrift SemiBold" panose="020B0502040204020203" pitchFamily="34" charset="0"/>
              </a:rPr>
              <a:t> </a:t>
            </a:r>
          </a:p>
          <a:p>
            <a:pPr>
              <a:lnSpc>
                <a:spcPct val="150000"/>
              </a:lnSpc>
            </a:pPr>
            <a:r>
              <a:rPr lang="en-US" sz="2400" dirty="0">
                <a:solidFill>
                  <a:srgbClr val="D61007"/>
                </a:solidFill>
                <a:latin typeface="Bahnschrift SemiBold" panose="020B0502040204020203" pitchFamily="34" charset="0"/>
              </a:rPr>
              <a:t>When I started looking for the material, I realized that they are not very available in the public domain.</a:t>
            </a:r>
            <a:r>
              <a:rPr lang="uk-UA" sz="2400" dirty="0">
                <a:solidFill>
                  <a:srgbClr val="D61007"/>
                </a:solidFill>
                <a:latin typeface="Bahnschrift SemiBold" panose="020B0502040204020203" pitchFamily="34" charset="0"/>
              </a:rPr>
              <a:t> </a:t>
            </a:r>
          </a:p>
          <a:p>
            <a:pPr>
              <a:lnSpc>
                <a:spcPct val="150000"/>
              </a:lnSpc>
            </a:pPr>
            <a:r>
              <a:rPr lang="en-US" sz="2400" dirty="0">
                <a:solidFill>
                  <a:srgbClr val="D61007"/>
                </a:solidFill>
                <a:latin typeface="Bahnschrift SemiBold" panose="020B0502040204020203" pitchFamily="34" charset="0"/>
              </a:rPr>
              <a:t>In general, farms use Excel tables, or order programmable Excel tables. Large farms use 1C, or order specialized programs written for themselves, which makes it difficult to access and analyze them.</a:t>
            </a:r>
            <a:endParaRPr lang="ru-RU" sz="2400" dirty="0">
              <a:solidFill>
                <a:srgbClr val="D61007"/>
              </a:solidFill>
              <a:latin typeface="Bahnschrift SemiBold" panose="020B0502040204020203" pitchFamily="34" charset="0"/>
            </a:endParaRPr>
          </a:p>
        </p:txBody>
      </p:sp>
    </p:spTree>
    <p:extLst>
      <p:ext uri="{BB962C8B-B14F-4D97-AF65-F5344CB8AC3E}">
        <p14:creationId xmlns:p14="http://schemas.microsoft.com/office/powerpoint/2010/main" val="293714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5" name="TextBox 4">
            <a:extLst>
              <a:ext uri="{FF2B5EF4-FFF2-40B4-BE49-F238E27FC236}">
                <a16:creationId xmlns:a16="http://schemas.microsoft.com/office/drawing/2014/main" id="{CE5FD26C-52E2-44AF-B373-10CDB98D55BD}"/>
              </a:ext>
            </a:extLst>
          </p:cNvPr>
          <p:cNvSpPr txBox="1"/>
          <p:nvPr/>
        </p:nvSpPr>
        <p:spPr>
          <a:xfrm>
            <a:off x="876300" y="751255"/>
            <a:ext cx="10439399" cy="1125244"/>
          </a:xfrm>
          <a:prstGeom prst="rect">
            <a:avLst/>
          </a:prstGeom>
          <a:noFill/>
        </p:spPr>
        <p:txBody>
          <a:bodyPr wrap="square" rtlCol="0">
            <a:spAutoFit/>
          </a:bodyPr>
          <a:lstStyle/>
          <a:p>
            <a:pPr algn="ctr">
              <a:lnSpc>
                <a:spcPct val="150000"/>
              </a:lnSpc>
            </a:pPr>
            <a:r>
              <a:rPr lang="en-US" sz="2400" dirty="0">
                <a:solidFill>
                  <a:srgbClr val="D61007"/>
                </a:solidFill>
                <a:latin typeface="Bahnschrift SemiBold" panose="020B0502040204020203" pitchFamily="34" charset="0"/>
              </a:rPr>
              <a:t>But one farm, provided an Excel version of the table and the data they process.</a:t>
            </a:r>
            <a:endParaRPr lang="ru-RU" sz="2400" dirty="0">
              <a:solidFill>
                <a:srgbClr val="D61007"/>
              </a:solidFill>
              <a:latin typeface="Bahnschrift SemiBold" panose="020B0502040204020203" pitchFamily="34" charset="0"/>
            </a:endParaRPr>
          </a:p>
        </p:txBody>
      </p:sp>
      <p:grpSp>
        <p:nvGrpSpPr>
          <p:cNvPr id="6" name="Групувати 5">
            <a:extLst>
              <a:ext uri="{FF2B5EF4-FFF2-40B4-BE49-F238E27FC236}">
                <a16:creationId xmlns:a16="http://schemas.microsoft.com/office/drawing/2014/main" id="{B467BB2A-5458-49AA-96DE-598E4EECD2B6}"/>
              </a:ext>
            </a:extLst>
          </p:cNvPr>
          <p:cNvGrpSpPr/>
          <p:nvPr/>
        </p:nvGrpSpPr>
        <p:grpSpPr>
          <a:xfrm>
            <a:off x="2360694" y="1944210"/>
            <a:ext cx="7241353" cy="4421080"/>
            <a:chOff x="0" y="0"/>
            <a:chExt cx="5686425" cy="3786505"/>
          </a:xfrm>
        </p:grpSpPr>
        <p:pic>
          <p:nvPicPr>
            <p:cNvPr id="7" name="Рисунок 6">
              <a:extLst>
                <a:ext uri="{FF2B5EF4-FFF2-40B4-BE49-F238E27FC236}">
                  <a16:creationId xmlns:a16="http://schemas.microsoft.com/office/drawing/2014/main" id="{5E96B3B2-4DD8-4A75-ACFE-E28582628FB5}"/>
                </a:ext>
              </a:extLst>
            </p:cNvPr>
            <p:cNvPicPr>
              <a:picLocks noChangeAspect="1"/>
            </p:cNvPicPr>
            <p:nvPr/>
          </p:nvPicPr>
          <p:blipFill rotWithShape="1">
            <a:blip r:embed="rId2">
              <a:extLst>
                <a:ext uri="{28A0092B-C50C-407E-A947-70E740481C1C}">
                  <a14:useLocalDpi xmlns:a14="http://schemas.microsoft.com/office/drawing/2010/main" val="0"/>
                </a:ext>
              </a:extLst>
            </a:blip>
            <a:srcRect t="4790"/>
            <a:stretch/>
          </p:blipFill>
          <p:spPr bwMode="auto">
            <a:xfrm>
              <a:off x="0" y="0"/>
              <a:ext cx="5686425" cy="3786505"/>
            </a:xfrm>
            <a:prstGeom prst="rect">
              <a:avLst/>
            </a:prstGeom>
            <a:ln>
              <a:noFill/>
            </a:ln>
            <a:extLst>
              <a:ext uri="{53640926-AAD7-44D8-BBD7-CCE9431645EC}">
                <a14:shadowObscured xmlns:a14="http://schemas.microsoft.com/office/drawing/2010/main"/>
              </a:ext>
            </a:extLst>
          </p:spPr>
        </p:pic>
        <p:sp>
          <p:nvSpPr>
            <p:cNvPr id="8" name="Прямокутник 7">
              <a:extLst>
                <a:ext uri="{FF2B5EF4-FFF2-40B4-BE49-F238E27FC236}">
                  <a16:creationId xmlns:a16="http://schemas.microsoft.com/office/drawing/2014/main" id="{079C9F66-96D9-4132-AA1E-A6025359B9AD}"/>
                </a:ext>
              </a:extLst>
            </p:cNvPr>
            <p:cNvSpPr/>
            <p:nvPr/>
          </p:nvSpPr>
          <p:spPr>
            <a:xfrm>
              <a:off x="3196424" y="1272209"/>
              <a:ext cx="564543" cy="119269"/>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uk-UA"/>
            </a:p>
          </p:txBody>
        </p:sp>
      </p:grpSp>
    </p:spTree>
    <p:extLst>
      <p:ext uri="{BB962C8B-B14F-4D97-AF65-F5344CB8AC3E}">
        <p14:creationId xmlns:p14="http://schemas.microsoft.com/office/powerpoint/2010/main" val="155327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5" name="TextBox 4">
            <a:extLst>
              <a:ext uri="{FF2B5EF4-FFF2-40B4-BE49-F238E27FC236}">
                <a16:creationId xmlns:a16="http://schemas.microsoft.com/office/drawing/2014/main" id="{CE5FD26C-52E2-44AF-B373-10CDB98D55BD}"/>
              </a:ext>
            </a:extLst>
          </p:cNvPr>
          <p:cNvSpPr txBox="1"/>
          <p:nvPr/>
        </p:nvSpPr>
        <p:spPr>
          <a:xfrm>
            <a:off x="876300" y="626968"/>
            <a:ext cx="10439399" cy="1125244"/>
          </a:xfrm>
          <a:prstGeom prst="rect">
            <a:avLst/>
          </a:prstGeom>
          <a:noFill/>
        </p:spPr>
        <p:txBody>
          <a:bodyPr wrap="square" rtlCol="0">
            <a:spAutoFit/>
          </a:bodyPr>
          <a:lstStyle/>
          <a:p>
            <a:pPr algn="ctr">
              <a:lnSpc>
                <a:spcPct val="150000"/>
              </a:lnSpc>
            </a:pPr>
            <a:r>
              <a:rPr lang="en-US" sz="2400" dirty="0">
                <a:solidFill>
                  <a:srgbClr val="D61007"/>
                </a:solidFill>
                <a:latin typeface="Bahnschrift SemiBold" panose="020B0502040204020203" pitchFamily="34" charset="0"/>
              </a:rPr>
              <a:t>After analyzing the table, it became clear what data to work with and store. What software is suitable for development.</a:t>
            </a:r>
            <a:endParaRPr lang="ru-RU" sz="2400" dirty="0">
              <a:solidFill>
                <a:srgbClr val="D61007"/>
              </a:solidFill>
              <a:latin typeface="Bahnschrift SemiBold" panose="020B0502040204020203" pitchFamily="34" charset="0"/>
            </a:endParaRPr>
          </a:p>
        </p:txBody>
      </p:sp>
      <p:pic>
        <p:nvPicPr>
          <p:cNvPr id="9" name="Рисунок 8">
            <a:extLst>
              <a:ext uri="{FF2B5EF4-FFF2-40B4-BE49-F238E27FC236}">
                <a16:creationId xmlns:a16="http://schemas.microsoft.com/office/drawing/2014/main" id="{C7B8D2FC-729F-4DD1-AB1D-4D53A3EF19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0739" y="1752212"/>
            <a:ext cx="7141264" cy="4892467"/>
          </a:xfrm>
          <a:prstGeom prst="rect">
            <a:avLst/>
          </a:prstGeom>
        </p:spPr>
      </p:pic>
    </p:spTree>
    <p:extLst>
      <p:ext uri="{BB962C8B-B14F-4D97-AF65-F5344CB8AC3E}">
        <p14:creationId xmlns:p14="http://schemas.microsoft.com/office/powerpoint/2010/main" val="346750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6" name="TextBox 5">
            <a:extLst>
              <a:ext uri="{FF2B5EF4-FFF2-40B4-BE49-F238E27FC236}">
                <a16:creationId xmlns:a16="http://schemas.microsoft.com/office/drawing/2014/main" id="{57CE88FC-DAEB-465D-A42D-52AECEF2E7B0}"/>
              </a:ext>
            </a:extLst>
          </p:cNvPr>
          <p:cNvSpPr txBox="1"/>
          <p:nvPr/>
        </p:nvSpPr>
        <p:spPr>
          <a:xfrm>
            <a:off x="497150" y="1097484"/>
            <a:ext cx="6152225" cy="5557227"/>
          </a:xfrm>
          <a:prstGeom prst="rect">
            <a:avLst/>
          </a:prstGeom>
          <a:noFill/>
        </p:spPr>
        <p:txBody>
          <a:bodyPr wrap="square" rtlCol="0">
            <a:spAutoFit/>
          </a:bodyPr>
          <a:lstStyle/>
          <a:p>
            <a:pPr algn="ctr">
              <a:lnSpc>
                <a:spcPct val="150000"/>
              </a:lnSpc>
            </a:pPr>
            <a:r>
              <a:rPr lang="en-US" sz="2400" dirty="0">
                <a:solidFill>
                  <a:srgbClr val="D61007"/>
                </a:solidFill>
                <a:latin typeface="Bahnschrift SemiBold" panose="020B0502040204020203" pitchFamily="34" charset="0"/>
              </a:rPr>
              <a:t>So, as for the database, I came to the conclusion that the following main entities (tables) are needed for the future database:</a:t>
            </a:r>
          </a:p>
          <a:p>
            <a:pPr>
              <a:lnSpc>
                <a:spcPct val="150000"/>
              </a:lnSpc>
            </a:pPr>
            <a:r>
              <a:rPr lang="en-US" sz="2400" dirty="0">
                <a:solidFill>
                  <a:srgbClr val="D61007"/>
                </a:solidFill>
                <a:latin typeface="Bahnschrift SemiBold" panose="020B0502040204020203" pitchFamily="34" charset="0"/>
              </a:rPr>
              <a:t>1. Animals. You need to control their number, their placement, consumption, gender, type of animal.</a:t>
            </a:r>
          </a:p>
          <a:p>
            <a:pPr>
              <a:lnSpc>
                <a:spcPct val="150000"/>
              </a:lnSpc>
            </a:pPr>
            <a:r>
              <a:rPr lang="en-US" sz="2400" dirty="0">
                <a:solidFill>
                  <a:srgbClr val="D61007"/>
                </a:solidFill>
                <a:latin typeface="Bahnschrift SemiBold" panose="020B0502040204020203" pitchFamily="34" charset="0"/>
              </a:rPr>
              <a:t>2. Plantings. You need to control the number, if possible, of planting, or specify the area if it is a grain crop, the date of planting, and the name of planting.</a:t>
            </a:r>
          </a:p>
        </p:txBody>
      </p:sp>
      <p:pic>
        <p:nvPicPr>
          <p:cNvPr id="7" name="Рисунок 6">
            <a:extLst>
              <a:ext uri="{FF2B5EF4-FFF2-40B4-BE49-F238E27FC236}">
                <a16:creationId xmlns:a16="http://schemas.microsoft.com/office/drawing/2014/main" id="{11F39644-6421-484E-BD8C-56406F5B0293}"/>
              </a:ext>
            </a:extLst>
          </p:cNvPr>
          <p:cNvPicPr>
            <a:picLocks noChangeAspect="1"/>
          </p:cNvPicPr>
          <p:nvPr/>
        </p:nvPicPr>
        <p:blipFill>
          <a:blip r:embed="rId2"/>
          <a:stretch>
            <a:fillRect/>
          </a:stretch>
        </p:blipFill>
        <p:spPr>
          <a:xfrm>
            <a:off x="7081793" y="3849561"/>
            <a:ext cx="2893377" cy="2149897"/>
          </a:xfrm>
          <a:prstGeom prst="rect">
            <a:avLst/>
          </a:prstGeom>
        </p:spPr>
      </p:pic>
      <p:pic>
        <p:nvPicPr>
          <p:cNvPr id="8" name="Рисунок 7">
            <a:extLst>
              <a:ext uri="{FF2B5EF4-FFF2-40B4-BE49-F238E27FC236}">
                <a16:creationId xmlns:a16="http://schemas.microsoft.com/office/drawing/2014/main" id="{3875FE01-6899-4EFC-85F1-5BB5CF89F6B5}"/>
              </a:ext>
            </a:extLst>
          </p:cNvPr>
          <p:cNvPicPr>
            <a:picLocks noChangeAspect="1"/>
          </p:cNvPicPr>
          <p:nvPr/>
        </p:nvPicPr>
        <p:blipFill>
          <a:blip r:embed="rId3"/>
          <a:stretch>
            <a:fillRect/>
          </a:stretch>
        </p:blipFill>
        <p:spPr>
          <a:xfrm>
            <a:off x="9049912" y="1097484"/>
            <a:ext cx="2511773" cy="2501614"/>
          </a:xfrm>
          <a:prstGeom prst="rect">
            <a:avLst/>
          </a:prstGeom>
        </p:spPr>
      </p:pic>
    </p:spTree>
    <p:extLst>
      <p:ext uri="{BB962C8B-B14F-4D97-AF65-F5344CB8AC3E}">
        <p14:creationId xmlns:p14="http://schemas.microsoft.com/office/powerpoint/2010/main" val="80344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9" name="TextBox 8">
            <a:extLst>
              <a:ext uri="{FF2B5EF4-FFF2-40B4-BE49-F238E27FC236}">
                <a16:creationId xmlns:a16="http://schemas.microsoft.com/office/drawing/2014/main" id="{6FB1A2C5-8470-4E8A-9F2C-C5CDEE83C5C4}"/>
              </a:ext>
            </a:extLst>
          </p:cNvPr>
          <p:cNvSpPr txBox="1"/>
          <p:nvPr/>
        </p:nvSpPr>
        <p:spPr>
          <a:xfrm>
            <a:off x="359806" y="991893"/>
            <a:ext cx="6631620" cy="5557227"/>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3. Export. General statistics, with dates, quantity, prices, product names, and where to go.</a:t>
            </a:r>
          </a:p>
          <a:p>
            <a:pPr>
              <a:lnSpc>
                <a:spcPct val="150000"/>
              </a:lnSpc>
            </a:pPr>
            <a:r>
              <a:rPr lang="en-US" sz="2400" dirty="0">
                <a:solidFill>
                  <a:srgbClr val="D61007"/>
                </a:solidFill>
                <a:latin typeface="Bahnschrift SemiBold" panose="020B0502040204020203" pitchFamily="34" charset="0"/>
              </a:rPr>
              <a:t>4. Import. Almost everything is the same, only from where it was imported.</a:t>
            </a:r>
          </a:p>
          <a:p>
            <a:pPr>
              <a:lnSpc>
                <a:spcPct val="150000"/>
              </a:lnSpc>
            </a:pPr>
            <a:r>
              <a:rPr lang="en-US" sz="2400" dirty="0">
                <a:solidFill>
                  <a:srgbClr val="D61007"/>
                </a:solidFill>
                <a:latin typeface="Bahnschrift SemiBold" panose="020B0502040204020203" pitchFamily="34" charset="0"/>
              </a:rPr>
              <a:t>5. Employees. Where they work, what profession, full name, phone number, residential address.</a:t>
            </a:r>
          </a:p>
          <a:p>
            <a:pPr>
              <a:lnSpc>
                <a:spcPct val="150000"/>
              </a:lnSpc>
            </a:pPr>
            <a:r>
              <a:rPr lang="en-US" sz="2400" dirty="0">
                <a:solidFill>
                  <a:srgbClr val="D61007"/>
                </a:solidFill>
                <a:latin typeface="Bahnschrift SemiBold" panose="020B0502040204020203" pitchFamily="34" charset="0"/>
              </a:rPr>
              <a:t>And of course, also additional entities (tables) that will accompany the main entities.</a:t>
            </a:r>
            <a:endParaRPr lang="ru-RU" sz="2400" dirty="0">
              <a:solidFill>
                <a:srgbClr val="D61007"/>
              </a:solidFill>
              <a:latin typeface="Bahnschrift SemiBold" panose="020B0502040204020203" pitchFamily="34" charset="0"/>
            </a:endParaRPr>
          </a:p>
        </p:txBody>
      </p:sp>
      <p:pic>
        <p:nvPicPr>
          <p:cNvPr id="10" name="Рисунок 9">
            <a:extLst>
              <a:ext uri="{FF2B5EF4-FFF2-40B4-BE49-F238E27FC236}">
                <a16:creationId xmlns:a16="http://schemas.microsoft.com/office/drawing/2014/main" id="{490A1741-7755-4362-8C5B-E23717A5C93E}"/>
              </a:ext>
            </a:extLst>
          </p:cNvPr>
          <p:cNvPicPr>
            <a:picLocks noChangeAspect="1"/>
          </p:cNvPicPr>
          <p:nvPr/>
        </p:nvPicPr>
        <p:blipFill rotWithShape="1">
          <a:blip r:embed="rId2"/>
          <a:srcRect l="5035" t="11284" r="8275" b="25808"/>
          <a:stretch/>
        </p:blipFill>
        <p:spPr>
          <a:xfrm rot="574320">
            <a:off x="7192072" y="1317996"/>
            <a:ext cx="4322326" cy="1763910"/>
          </a:xfrm>
          <a:prstGeom prst="rect">
            <a:avLst/>
          </a:prstGeom>
        </p:spPr>
      </p:pic>
      <p:pic>
        <p:nvPicPr>
          <p:cNvPr id="11" name="Рисунок 10">
            <a:extLst>
              <a:ext uri="{FF2B5EF4-FFF2-40B4-BE49-F238E27FC236}">
                <a16:creationId xmlns:a16="http://schemas.microsoft.com/office/drawing/2014/main" id="{C2F5E170-18F2-4154-B126-2E1A2CE90589}"/>
              </a:ext>
            </a:extLst>
          </p:cNvPr>
          <p:cNvPicPr>
            <a:picLocks noChangeAspect="1"/>
          </p:cNvPicPr>
          <p:nvPr/>
        </p:nvPicPr>
        <p:blipFill>
          <a:blip r:embed="rId3"/>
          <a:stretch>
            <a:fillRect/>
          </a:stretch>
        </p:blipFill>
        <p:spPr>
          <a:xfrm>
            <a:off x="6747899" y="3360162"/>
            <a:ext cx="4760520" cy="3027321"/>
          </a:xfrm>
          <a:prstGeom prst="rect">
            <a:avLst/>
          </a:prstGeom>
        </p:spPr>
      </p:pic>
    </p:spTree>
    <p:extLst>
      <p:ext uri="{BB962C8B-B14F-4D97-AF65-F5344CB8AC3E}">
        <p14:creationId xmlns:p14="http://schemas.microsoft.com/office/powerpoint/2010/main" val="2541399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1</a:t>
            </a:r>
            <a:r>
              <a:rPr lang="uk-UA" sz="2800" dirty="0">
                <a:solidFill>
                  <a:srgbClr val="003056"/>
                </a:solidFill>
                <a:latin typeface="Bahnschrift SemiBold" panose="020B0502040204020203" pitchFamily="34" charset="0"/>
              </a:rPr>
              <a:t>. </a:t>
            </a:r>
            <a:r>
              <a:rPr lang="en-US" sz="2800" dirty="0">
                <a:solidFill>
                  <a:srgbClr val="003056"/>
                </a:solidFill>
                <a:latin typeface="Bahnschrift SemiBold" panose="020B0502040204020203" pitchFamily="34" charset="0"/>
              </a:rPr>
              <a:t>Subject area analysis</a:t>
            </a:r>
            <a:r>
              <a:rPr lang="uk-UA" sz="2800" dirty="0">
                <a:solidFill>
                  <a:srgbClr val="003056"/>
                </a:solidFill>
                <a:latin typeface="Bahnschrift SemiBold" panose="020B0502040204020203" pitchFamily="34" charset="0"/>
              </a:rPr>
              <a:t>: </a:t>
            </a:r>
          </a:p>
        </p:txBody>
      </p:sp>
      <p:sp>
        <p:nvSpPr>
          <p:cNvPr id="6" name="TextBox 5">
            <a:extLst>
              <a:ext uri="{FF2B5EF4-FFF2-40B4-BE49-F238E27FC236}">
                <a16:creationId xmlns:a16="http://schemas.microsoft.com/office/drawing/2014/main" id="{F63CA75D-C0BA-451F-9E84-E8F188F9E858}"/>
              </a:ext>
            </a:extLst>
          </p:cNvPr>
          <p:cNvSpPr txBox="1"/>
          <p:nvPr/>
        </p:nvSpPr>
        <p:spPr>
          <a:xfrm>
            <a:off x="665215" y="1193035"/>
            <a:ext cx="10861569" cy="2233240"/>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In technical terms, SQLite was chosen because farms usually need an automated system that does not require the internet and server settings. And for writing a client application, the C# programming language and the WPF framework were selected.</a:t>
            </a:r>
            <a:endParaRPr lang="ru-RU" sz="2400" dirty="0">
              <a:solidFill>
                <a:srgbClr val="D61007"/>
              </a:solidFill>
              <a:latin typeface="Bahnschrift SemiBold" panose="020B0502040204020203" pitchFamily="34" charset="0"/>
            </a:endParaRPr>
          </a:p>
        </p:txBody>
      </p:sp>
      <p:pic>
        <p:nvPicPr>
          <p:cNvPr id="1026" name="Picture 2">
            <a:extLst>
              <a:ext uri="{FF2B5EF4-FFF2-40B4-BE49-F238E27FC236}">
                <a16:creationId xmlns:a16="http://schemas.microsoft.com/office/drawing/2014/main" id="{67F35605-81DD-4337-916C-792BAB64A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14" t="17773" r="22653" b="17925"/>
          <a:stretch/>
        </p:blipFill>
        <p:spPr bwMode="auto">
          <a:xfrm>
            <a:off x="5048129" y="3596558"/>
            <a:ext cx="2219418" cy="25745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486535FB-74AE-4F76-8435-5D754A516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15" y="4022655"/>
            <a:ext cx="3633927" cy="1722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BB4BB95-75E7-4AD7-97A2-79ECA54365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54" r="18404"/>
          <a:stretch/>
        </p:blipFill>
        <p:spPr bwMode="auto">
          <a:xfrm>
            <a:off x="8016535" y="3682387"/>
            <a:ext cx="3510249" cy="223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7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65FF-1AA1-4BE8-A04C-6647277F6168}"/>
              </a:ext>
            </a:extLst>
          </p:cNvPr>
          <p:cNvSpPr txBox="1"/>
          <p:nvPr/>
        </p:nvSpPr>
        <p:spPr>
          <a:xfrm>
            <a:off x="5981371" y="228035"/>
            <a:ext cx="5051395" cy="523220"/>
          </a:xfrm>
          <a:prstGeom prst="rect">
            <a:avLst/>
          </a:prstGeom>
          <a:noFill/>
        </p:spPr>
        <p:txBody>
          <a:bodyPr wrap="square" rtlCol="0">
            <a:spAutoFit/>
          </a:bodyPr>
          <a:lstStyle/>
          <a:p>
            <a:pPr algn="ctr"/>
            <a:r>
              <a:rPr lang="en-US" sz="2800" dirty="0">
                <a:solidFill>
                  <a:srgbClr val="003056"/>
                </a:solidFill>
                <a:latin typeface="Bahnschrift SemiBold" panose="020B0502040204020203" pitchFamily="34" charset="0"/>
              </a:rPr>
              <a:t>Phase </a:t>
            </a:r>
            <a:r>
              <a:rPr lang="uk-UA" sz="2800" dirty="0">
                <a:solidFill>
                  <a:srgbClr val="003056"/>
                </a:solidFill>
                <a:latin typeface="Bahnschrift SemiBold" panose="020B0502040204020203" pitchFamily="34" charset="0"/>
              </a:rPr>
              <a:t>2. </a:t>
            </a:r>
            <a:r>
              <a:rPr lang="en-US" sz="2800" dirty="0">
                <a:solidFill>
                  <a:srgbClr val="003056"/>
                </a:solidFill>
                <a:latin typeface="Bahnschrift SemiBold" panose="020B0502040204020203" pitchFamily="34" charset="0"/>
              </a:rPr>
              <a:t>Database design</a:t>
            </a:r>
            <a:r>
              <a:rPr lang="uk-UA" sz="2800" dirty="0">
                <a:solidFill>
                  <a:srgbClr val="003056"/>
                </a:solidFill>
                <a:latin typeface="Bahnschrift SemiBold" panose="020B0502040204020203" pitchFamily="34" charset="0"/>
              </a:rPr>
              <a:t>: </a:t>
            </a:r>
          </a:p>
        </p:txBody>
      </p:sp>
      <p:sp>
        <p:nvSpPr>
          <p:cNvPr id="6" name="TextBox 5">
            <a:extLst>
              <a:ext uri="{FF2B5EF4-FFF2-40B4-BE49-F238E27FC236}">
                <a16:creationId xmlns:a16="http://schemas.microsoft.com/office/drawing/2014/main" id="{F63CA75D-C0BA-451F-9E84-E8F188F9E858}"/>
              </a:ext>
            </a:extLst>
          </p:cNvPr>
          <p:cNvSpPr txBox="1"/>
          <p:nvPr/>
        </p:nvSpPr>
        <p:spPr>
          <a:xfrm>
            <a:off x="665215" y="1758382"/>
            <a:ext cx="10861569" cy="3341236"/>
          </a:xfrm>
          <a:prstGeom prst="rect">
            <a:avLst/>
          </a:prstGeom>
          <a:noFill/>
        </p:spPr>
        <p:txBody>
          <a:bodyPr wrap="square" rtlCol="0">
            <a:spAutoFit/>
          </a:bodyPr>
          <a:lstStyle/>
          <a:p>
            <a:pPr>
              <a:lnSpc>
                <a:spcPct val="150000"/>
              </a:lnSpc>
            </a:pPr>
            <a:r>
              <a:rPr lang="en-US" sz="2400" dirty="0">
                <a:solidFill>
                  <a:srgbClr val="D61007"/>
                </a:solidFill>
                <a:latin typeface="Bahnschrift SemiBold" panose="020B0502040204020203" pitchFamily="34" charset="0"/>
              </a:rPr>
              <a:t>After analyzing the subject area, you can understand that the task is divided into 2 parts. This includes designing a database and writing a client application. First, a superficial analysis was carried out, then an in-depth one, which identified additional entities (tables), fields of all tables where data will be stored, and the result was the creation of an infographic model that reflects all this:</a:t>
            </a:r>
            <a:endParaRPr lang="ru-RU" sz="2400" dirty="0">
              <a:solidFill>
                <a:srgbClr val="D61007"/>
              </a:solidFill>
              <a:latin typeface="Bahnschrift SemiBold" panose="020B0502040204020203" pitchFamily="34" charset="0"/>
            </a:endParaRPr>
          </a:p>
        </p:txBody>
      </p:sp>
    </p:spTree>
    <p:extLst>
      <p:ext uri="{BB962C8B-B14F-4D97-AF65-F5344CB8AC3E}">
        <p14:creationId xmlns:p14="http://schemas.microsoft.com/office/powerpoint/2010/main" val="3009513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733</Words>
  <Application>Microsoft Office PowerPoint</Application>
  <PresentationFormat>Широкий екран</PresentationFormat>
  <Paragraphs>44</Paragraphs>
  <Slides>16</Slides>
  <Notes>0</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16</vt:i4>
      </vt:variant>
    </vt:vector>
  </HeadingPairs>
  <TitlesOfParts>
    <vt:vector size="21" baseType="lpstr">
      <vt:lpstr>Arial</vt:lpstr>
      <vt:lpstr>Bahnschrift SemiBold</vt:lpstr>
      <vt:lpstr>Calibri</vt:lpstr>
      <vt:lpstr>Calibri Light</vt:lpstr>
      <vt:lpstr>Office Theme</vt:lpstr>
      <vt:lpstr>Coursework on the topic:  «Farm Information System»</vt:lpstr>
      <vt:lpstr>Phases</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Microsoft Office User</dc:creator>
  <cp:lastModifiedBy>Roman Tsarenko</cp:lastModifiedBy>
  <cp:revision>8</cp:revision>
  <dcterms:created xsi:type="dcterms:W3CDTF">2022-01-31T14:37:20Z</dcterms:created>
  <dcterms:modified xsi:type="dcterms:W3CDTF">2023-06-28T04:44:59Z</dcterms:modified>
</cp:coreProperties>
</file>